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  <p:sldId id="298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9014400" cy="390144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46E9-49D9-4BEC-AB7E-E52CAC50DACA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A6A9-0001-415B-A2C9-5761D2FCEEF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13023" cy="73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206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46E9-49D9-4BEC-AB7E-E52CAC50DACA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A6A9-0001-415B-A2C9-5761D2FCEE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3609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46E9-49D9-4BEC-AB7E-E52CAC50DACA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A6A9-0001-415B-A2C9-5761D2FCEE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5717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46E9-49D9-4BEC-AB7E-E52CAC50DACA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A6A9-0001-415B-A2C9-5761D2FCEE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3955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46E9-49D9-4BEC-AB7E-E52CAC50DACA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A6A9-0001-415B-A2C9-5761D2FCEE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194759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46E9-49D9-4BEC-AB7E-E52CAC50DACA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A6A9-0001-415B-A2C9-5761D2FCEE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3892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46E9-49D9-4BEC-AB7E-E52CAC50DACA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A6A9-0001-415B-A2C9-5761D2FCEE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086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46E9-49D9-4BEC-AB7E-E52CAC50DACA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A6A9-0001-415B-A2C9-5761D2FCEE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915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46E9-49D9-4BEC-AB7E-E52CAC50DACA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A6A9-0001-415B-A2C9-5761D2FCEEF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13023" cy="73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5122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46E9-49D9-4BEC-AB7E-E52CAC50DACA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A6A9-0001-415B-A2C9-5761D2FCEE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59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46E9-49D9-4BEC-AB7E-E52CAC50DACA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A6A9-0001-415B-A2C9-5761D2FCEE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3623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46E9-49D9-4BEC-AB7E-E52CAC50DACA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A6A9-0001-415B-A2C9-5761D2FCEE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927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46E9-49D9-4BEC-AB7E-E52CAC50DACA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A6A9-0001-415B-A2C9-5761D2FCEE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8356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46E9-49D9-4BEC-AB7E-E52CAC50DACA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A6A9-0001-415B-A2C9-5761D2FCEE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4348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46E9-49D9-4BEC-AB7E-E52CAC50DACA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A6A9-0001-415B-A2C9-5761D2FCEE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1684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46E9-49D9-4BEC-AB7E-E52CAC50DACA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A6A9-0001-415B-A2C9-5761D2FCEE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4820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46E9-49D9-4BEC-AB7E-E52CAC50DACA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A6A9-0001-415B-A2C9-5761D2FCEE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6384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946E9-49D9-4BEC-AB7E-E52CAC50DACA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127A6A9-0001-415B-A2C9-5761D2FCEEF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>
            <a:off x="0" y="0"/>
            <a:ext cx="5212532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2525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6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202214" y="704193"/>
            <a:ext cx="2667000" cy="7041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endParaRPr lang="en-US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744714" y="1613327"/>
            <a:ext cx="8991600" cy="1003750"/>
          </a:xfrm>
          <a:prstGeom prst="rect">
            <a:avLst/>
          </a:prstGeom>
          <a:noFill/>
        </p:spPr>
        <p:txBody>
          <a:bodyPr anchor="ctr" anchorCtr="0"/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 THUẬT ĐIỆN TỬ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37232" y="2536133"/>
            <a:ext cx="6431837" cy="424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222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20267" y="91537"/>
            <a:ext cx="6942239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ĐIỆN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 - TỤ ĐIỆN – CUỘN CẢM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108" y="110482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– CHUẨN BỊ: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47020" y="1627911"/>
            <a:ext cx="927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Kiến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thức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liên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quan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19632" y="2246260"/>
            <a:ext cx="94251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i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kern="0" dirty="0" smtClean="0">
              <a:solidFill>
                <a:srgbClr val="7030A0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2879112"/>
            <a:ext cx="121625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fontAlgn="base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alt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alt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/>
          <a:srcRect b="66678"/>
          <a:stretch/>
        </p:blipFill>
        <p:spPr>
          <a:xfrm>
            <a:off x="132736" y="3449385"/>
            <a:ext cx="4436249" cy="124706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64073" y="3429043"/>
            <a:ext cx="762301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endParaRPr lang="en-US" sz="2800" dirty="0">
              <a:solidFill>
                <a:srgbClr val="44444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endParaRPr lang="en-US" sz="2800" dirty="0">
              <a:solidFill>
                <a:srgbClr val="44444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endParaRPr lang="en-US" sz="2800" dirty="0" smtClean="0">
              <a:solidFill>
                <a:srgbClr val="444444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 err="1" smtClean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2800" dirty="0" smtClean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990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20267" y="91537"/>
            <a:ext cx="6942239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ĐIỆN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 - TỤ ĐIỆN – CUỘN CẢM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108" y="110482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– CHUẨN BỊ: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47020" y="1627911"/>
            <a:ext cx="927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Kiến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thức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liên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quan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19632" y="2246260"/>
            <a:ext cx="94251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i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kern="0" dirty="0" smtClean="0">
              <a:solidFill>
                <a:srgbClr val="7030A0"/>
              </a:solidFill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" y="2873077"/>
            <a:ext cx="12093676" cy="5539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0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30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0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3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3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altLang="en-US" sz="3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altLang="en-US" sz="3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altLang="en-US" sz="3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altLang="en-US" sz="3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altLang="en-US" sz="3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nhũ</a:t>
            </a:r>
            <a:r>
              <a:rPr lang="en-US" alt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3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34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02872601"/>
              </p:ext>
            </p:extLst>
          </p:nvPr>
        </p:nvGraphicFramePr>
        <p:xfrm>
          <a:off x="4788308" y="4355837"/>
          <a:ext cx="7086600" cy="1097280"/>
        </p:xfrm>
        <a:graphic>
          <a:graphicData uri="http://schemas.openxmlformats.org/drawingml/2006/table">
            <a:tbl>
              <a:tblPr/>
              <a:tblGrid>
                <a:gridCol w="17716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Nâu</a:t>
                      </a:r>
                      <a:endParaRPr kumimoji="0" lang="en-US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Đen</a:t>
                      </a:r>
                      <a:endParaRPr kumimoji="0" lang="en-US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Nâu</a:t>
                      </a:r>
                      <a:endParaRPr kumimoji="0" lang="en-US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Nhũ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kim</a:t>
                      </a:r>
                      <a:endParaRPr kumimoji="0" lang="en-US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800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(10</a:t>
                      </a:r>
                      <a:r>
                        <a:rPr kumimoji="0" lang="en-US" altLang="en-US" sz="3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altLang="en-US" sz="3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 5</a:t>
                      </a: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en-US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5" name="Text Box 44"/>
          <p:cNvSpPr txBox="1">
            <a:spLocks noChangeArrowheads="1"/>
          </p:cNvSpPr>
          <p:nvPr/>
        </p:nvSpPr>
        <p:spPr bwMode="auto">
          <a:xfrm>
            <a:off x="3527953" y="5919305"/>
            <a:ext cx="866404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Kết</a:t>
            </a:r>
            <a:r>
              <a:rPr lang="en-US" altLang="en-US" sz="32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quả</a:t>
            </a:r>
            <a:r>
              <a:rPr lang="en-US" altLang="en-US" sz="32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:  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100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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 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5%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77858" y="3896348"/>
            <a:ext cx="4610450" cy="1621155"/>
            <a:chOff x="177858" y="3896348"/>
            <a:chExt cx="4610450" cy="1621155"/>
          </a:xfrm>
        </p:grpSpPr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1849579" y="3896348"/>
              <a:ext cx="1134320" cy="342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>
              <a:off x="1219402" y="4068433"/>
              <a:ext cx="63017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rial" panose="020B7200000000000000" pitchFamily="34" charset="0"/>
              </a:endParaRPr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2997203" y="4063988"/>
              <a:ext cx="63017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rial" panose="020B7200000000000000" pitchFamily="34" charset="0"/>
              </a:endParaRPr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>
              <a:off x="2314510" y="3896348"/>
              <a:ext cx="0" cy="34290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rial" panose="020B7200000000000000" pitchFamily="34" charset="0"/>
              </a:endParaRPr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2542075" y="3903968"/>
              <a:ext cx="0" cy="342900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rial" panose="020B7200000000000000" pitchFamily="34" charset="0"/>
              </a:endParaRPr>
            </a:p>
          </p:txBody>
        </p:sp>
        <p:sp>
          <p:nvSpPr>
            <p:cNvPr id="20" name="Line 12"/>
            <p:cNvSpPr>
              <a:spLocks noChangeShapeType="1"/>
            </p:cNvSpPr>
            <p:nvPr/>
          </p:nvSpPr>
          <p:spPr bwMode="auto">
            <a:xfrm>
              <a:off x="2771739" y="3896348"/>
              <a:ext cx="0" cy="342900"/>
            </a:xfrm>
            <a:prstGeom prst="line">
              <a:avLst/>
            </a:prstGeom>
            <a:noFill/>
            <a:ln w="57150">
              <a:solidFill>
                <a:srgbClr val="FFFF00">
                  <a:alpha val="98000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rial" panose="020B7200000000000000" pitchFamily="34" charset="0"/>
              </a:endParaRPr>
            </a:p>
          </p:txBody>
        </p:sp>
        <p:sp>
          <p:nvSpPr>
            <p:cNvPr id="21" name="Line 13"/>
            <p:cNvSpPr>
              <a:spLocks noChangeShapeType="1"/>
            </p:cNvSpPr>
            <p:nvPr/>
          </p:nvSpPr>
          <p:spPr bwMode="auto">
            <a:xfrm flipH="1">
              <a:off x="682350" y="4239248"/>
              <a:ext cx="1386391" cy="571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rial" panose="020B7200000000000000" pitchFamily="34" charset="0"/>
              </a:endParaRPr>
            </a:p>
          </p:txBody>
        </p:sp>
        <p:sp>
          <p:nvSpPr>
            <p:cNvPr id="22" name="Text Box 14"/>
            <p:cNvSpPr txBox="1">
              <a:spLocks noChangeArrowheads="1"/>
            </p:cNvSpPr>
            <p:nvPr/>
          </p:nvSpPr>
          <p:spPr bwMode="auto">
            <a:xfrm>
              <a:off x="262232" y="4774553"/>
              <a:ext cx="756213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200" kern="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Nâu</a:t>
              </a:r>
              <a:endParaRPr kumimoji="0" lang="en-US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3" name="Line 15"/>
            <p:cNvSpPr>
              <a:spLocks noChangeShapeType="1"/>
            </p:cNvSpPr>
            <p:nvPr/>
          </p:nvSpPr>
          <p:spPr bwMode="auto">
            <a:xfrm flipH="1">
              <a:off x="1664027" y="4239248"/>
              <a:ext cx="642781" cy="571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rial" panose="020B7200000000000000" pitchFamily="34" charset="0"/>
              </a:endParaRPr>
            </a:p>
          </p:txBody>
        </p:sp>
        <p:sp>
          <p:nvSpPr>
            <p:cNvPr id="24" name="Text Box 16"/>
            <p:cNvSpPr txBox="1">
              <a:spLocks noChangeArrowheads="1"/>
            </p:cNvSpPr>
            <p:nvPr/>
          </p:nvSpPr>
          <p:spPr bwMode="auto">
            <a:xfrm>
              <a:off x="1416157" y="4774553"/>
              <a:ext cx="504142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200" kern="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Đen</a:t>
              </a:r>
              <a:endParaRPr kumimoji="0" lang="en-US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5" name="Line 17"/>
            <p:cNvSpPr>
              <a:spLocks noChangeShapeType="1"/>
            </p:cNvSpPr>
            <p:nvPr/>
          </p:nvSpPr>
          <p:spPr bwMode="auto">
            <a:xfrm>
              <a:off x="2798347" y="4239248"/>
              <a:ext cx="1160927" cy="571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rial" panose="020B7200000000000000" pitchFamily="34" charset="0"/>
              </a:endParaRPr>
            </a:p>
          </p:txBody>
        </p:sp>
        <p:sp>
          <p:nvSpPr>
            <p:cNvPr id="26" name="Text Box 18"/>
            <p:cNvSpPr txBox="1">
              <a:spLocks noChangeArrowheads="1"/>
            </p:cNvSpPr>
            <p:nvPr/>
          </p:nvSpPr>
          <p:spPr bwMode="auto">
            <a:xfrm>
              <a:off x="3665192" y="4774553"/>
              <a:ext cx="966272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Nhũ</a:t>
              </a:r>
              <a:r>
                <a:rPr kumimoji="0" lang="en-US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 </a:t>
              </a:r>
              <a:r>
                <a:rPr kumimoji="0" lang="en-US" alt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kim</a:t>
              </a:r>
              <a:endParaRPr kumimoji="0" lang="en-US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7" name="AutoShape 19"/>
            <p:cNvSpPr>
              <a:spLocks/>
            </p:cNvSpPr>
            <p:nvPr/>
          </p:nvSpPr>
          <p:spPr bwMode="auto">
            <a:xfrm rot="16200000">
              <a:off x="1026220" y="4247819"/>
              <a:ext cx="45719" cy="1742443"/>
            </a:xfrm>
            <a:prstGeom prst="leftBrace">
              <a:avLst>
                <a:gd name="adj1" fmla="val 157895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rial" panose="020B7200000000000000" pitchFamily="34" charset="0"/>
              </a:endParaRPr>
            </a:p>
          </p:txBody>
        </p:sp>
        <p:sp>
          <p:nvSpPr>
            <p:cNvPr id="28" name="AutoShape 20"/>
            <p:cNvSpPr>
              <a:spLocks/>
            </p:cNvSpPr>
            <p:nvPr/>
          </p:nvSpPr>
          <p:spPr bwMode="auto">
            <a:xfrm rot="16200000">
              <a:off x="4127557" y="4631244"/>
              <a:ext cx="114300" cy="882249"/>
            </a:xfrm>
            <a:prstGeom prst="leftBrace">
              <a:avLst>
                <a:gd name="adj1" fmla="val 58333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rial" panose="020B7200000000000000" pitchFamily="34" charset="0"/>
              </a:endParaRPr>
            </a:p>
          </p:txBody>
        </p:sp>
        <p:sp>
          <p:nvSpPr>
            <p:cNvPr id="29" name="Text Box 21"/>
            <p:cNvSpPr txBox="1">
              <a:spLocks noChangeArrowheads="1"/>
            </p:cNvSpPr>
            <p:nvPr/>
          </p:nvSpPr>
          <p:spPr bwMode="auto">
            <a:xfrm>
              <a:off x="388267" y="5174603"/>
              <a:ext cx="1260355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Giá trị</a:t>
              </a:r>
              <a:endParaRPr kumimoji="0" lang="en-US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30" name="Text Box 22"/>
            <p:cNvSpPr txBox="1">
              <a:spLocks noChangeArrowheads="1"/>
            </p:cNvSpPr>
            <p:nvPr/>
          </p:nvSpPr>
          <p:spPr bwMode="auto">
            <a:xfrm>
              <a:off x="3527953" y="5153648"/>
              <a:ext cx="1260355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Sai </a:t>
              </a:r>
              <a:r>
                <a:rPr kumimoji="0" lang="en-US" alt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số</a:t>
              </a:r>
              <a:endParaRPr kumimoji="0" lang="en-US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31" name="Line 23"/>
            <p:cNvSpPr>
              <a:spLocks noChangeShapeType="1"/>
            </p:cNvSpPr>
            <p:nvPr/>
          </p:nvSpPr>
          <p:spPr bwMode="auto">
            <a:xfrm>
              <a:off x="2068741" y="3896348"/>
              <a:ext cx="0" cy="342900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rial" panose="020B7200000000000000" pitchFamily="34" charset="0"/>
              </a:endParaRPr>
            </a:p>
          </p:txBody>
        </p:sp>
        <p:sp>
          <p:nvSpPr>
            <p:cNvPr id="32" name="Text Box 24"/>
            <p:cNvSpPr txBox="1">
              <a:spLocks noChangeArrowheads="1"/>
            </p:cNvSpPr>
            <p:nvPr/>
          </p:nvSpPr>
          <p:spPr bwMode="auto">
            <a:xfrm>
              <a:off x="2782943" y="4786618"/>
              <a:ext cx="630178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Nâu</a:t>
              </a:r>
              <a:endParaRPr kumimoji="0" lang="en-US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33" name="Line 25"/>
            <p:cNvSpPr>
              <a:spLocks noChangeShapeType="1"/>
            </p:cNvSpPr>
            <p:nvPr/>
          </p:nvSpPr>
          <p:spPr bwMode="auto">
            <a:xfrm>
              <a:off x="2546276" y="4239248"/>
              <a:ext cx="544053" cy="571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rial" panose="020B7200000000000000" pitchFamily="34" charset="0"/>
              </a:endParaRPr>
            </a:p>
          </p:txBody>
        </p:sp>
        <p:sp>
          <p:nvSpPr>
            <p:cNvPr id="36" name="Text Box 21"/>
            <p:cNvSpPr txBox="1">
              <a:spLocks noChangeArrowheads="1"/>
            </p:cNvSpPr>
            <p:nvPr/>
          </p:nvSpPr>
          <p:spPr bwMode="auto">
            <a:xfrm>
              <a:off x="2372073" y="5135590"/>
              <a:ext cx="1260355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Hệ</a:t>
              </a:r>
              <a:r>
                <a:rPr kumimoji="0" lang="en-US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 </a:t>
              </a:r>
              <a:r>
                <a:rPr kumimoji="0" lang="en-US" alt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số</a:t>
              </a:r>
              <a:endParaRPr kumimoji="0" lang="en-US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37" name="AutoShape 20"/>
            <p:cNvSpPr>
              <a:spLocks/>
            </p:cNvSpPr>
            <p:nvPr/>
          </p:nvSpPr>
          <p:spPr bwMode="auto">
            <a:xfrm rot="16200000">
              <a:off x="2986863" y="4631243"/>
              <a:ext cx="114300" cy="882249"/>
            </a:xfrm>
            <a:prstGeom prst="leftBrace">
              <a:avLst>
                <a:gd name="adj1" fmla="val 58333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rial" panose="020B72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77375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20267" y="91537"/>
            <a:ext cx="6942239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ĐIỆN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 - TỤ ĐIỆN – CUỘN CẢM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108" y="1104829"/>
            <a:ext cx="10992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– NỘI DUNG VÀ QUY TRÌNH THỰC HÀNH: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47020" y="1785228"/>
            <a:ext cx="927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56854" y="2650467"/>
            <a:ext cx="10618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47020" y="3549774"/>
            <a:ext cx="10618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07690" y="4407509"/>
            <a:ext cx="106188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75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6" grpId="0"/>
      <p:bldP spid="37" grpId="0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20267" y="91537"/>
            <a:ext cx="6942239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ĐIỆN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 - TỤ ĐIỆN – CUỘN CẢM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108" y="1104829"/>
            <a:ext cx="10992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– TỔNG KẾT: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751160"/>
            <a:ext cx="8862636" cy="495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436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20267" y="91537"/>
            <a:ext cx="6942239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ĐIỆN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 - TỤ ĐIỆN – CUỘN CẢM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108" y="1104829"/>
            <a:ext cx="10992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– TỔNG KẾT: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9609" y="1851259"/>
            <a:ext cx="8229600" cy="483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013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20267" y="91537"/>
            <a:ext cx="6942239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ĐIỆN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 - TỤ ĐIỆN – CUỘN CẢM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108" y="1104829"/>
            <a:ext cx="10992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– TỔNG KẾT: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21857" y="2225843"/>
            <a:ext cx="8229600" cy="397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426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13493" y="1477034"/>
            <a:ext cx="1797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3: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5375519" y="77218"/>
            <a:ext cx="6093579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eaLnBrk="1" hangingPunct="1">
              <a:buFontTx/>
              <a:buNone/>
            </a:pPr>
            <a:r>
              <a:rPr lang="en-US" sz="4400" b="1" dirty="0" err="1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4400" b="1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marL="0" indent="0" defTabSz="914400" eaLnBrk="1" hangingPunct="1">
              <a:buFontTx/>
              <a:buNone/>
            </a:pP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LINH KIỆN ĐIỆN TỬ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667000" y="2068672"/>
            <a:ext cx="9029700" cy="12939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Tx/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 TRỞ - TỤ ĐIỆN – CUỘN CẢM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0" y="3519200"/>
            <a:ext cx="12192000" cy="3009419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9588" defTabSz="914400" eaLnBrk="1" hangingPunct="1">
              <a:spcBef>
                <a:spcPct val="50000"/>
              </a:spcBef>
              <a:buFontTx/>
              <a:buChar char="-"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eaLnBrk="1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908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20267" y="91537"/>
            <a:ext cx="6942239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ĐIỆN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 - TỤ ĐIỆN – CUỘN CẢM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108" y="110482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– CHUẨN BỊ: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7987" y="2160735"/>
            <a:ext cx="118183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0150" lvl="1" indent="-457200">
              <a:buFont typeface="Wingdings" panose="05000000000000000000" pitchFamily="2" charset="2"/>
              <a:buChar char="ü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/1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200150" lvl="1" indent="-457200">
              <a:buFont typeface="Wingdings" panose="05000000000000000000" pitchFamily="2" charset="2"/>
              <a:buChar char="ü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1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1" indent="-457200">
              <a:buFont typeface="Wingdings" panose="05000000000000000000" pitchFamily="2" charset="2"/>
              <a:buChar char="ü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1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Cuộn cảm – Wikipedia tiếng Việ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55508" y="4401097"/>
            <a:ext cx="20574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Điện trở là gì? Phân loại và ứng dụng điện trở - Công thức tính điện trở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278" y="4191000"/>
            <a:ext cx="3197225" cy="2139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7737" y="4191000"/>
            <a:ext cx="2795566" cy="27999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47020" y="1627911"/>
            <a:ext cx="927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1./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Dụng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cụ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vật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liệu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608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20267" y="91537"/>
            <a:ext cx="6942239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ĐIỆN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 - TỤ ĐIỆN – CUỘN CẢM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108" y="110482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– CHUẨN BỊ: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47020" y="1627911"/>
            <a:ext cx="927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Kiến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thức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liên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quan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19632" y="2150724"/>
            <a:ext cx="81820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a./ </a:t>
            </a:r>
            <a:r>
              <a:rPr kumimoji="0" 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sz="3200" b="1" i="1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sz="3200" b="1" i="1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sz="3200" b="1" i="1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kumimoji="0" lang="en-US" sz="3200" b="1" i="1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VOM </a:t>
            </a:r>
            <a:r>
              <a:rPr kumimoji="0" lang="en-US" sz="3200" b="1" i="1" u="none" strike="noStrike" kern="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3200" b="1" i="1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kumimoji="0" lang="en-US" sz="3200" b="1" i="1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kumimoji="0" lang="en-US" sz="3200" b="1" i="1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200" b="1" i="1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kumimoji="0" lang="en-US" sz="3200" b="1" i="1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483995" y="3135063"/>
            <a:ext cx="8885963" cy="3016825"/>
            <a:chOff x="1483995" y="3135063"/>
            <a:chExt cx="8885963" cy="3016825"/>
          </a:xfrm>
        </p:grpSpPr>
        <p:pic>
          <p:nvPicPr>
            <p:cNvPr id="12" name="Picture 11" descr="Đồng hồ vạn năng VOM: Khái quát &amp;amp; Hướng dẫn sử dụng chi tiết A-Z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3995" y="3135063"/>
              <a:ext cx="3242310" cy="2432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12" descr="Đồng hồ vạn năng Twintex True RMS TM197 Đài Loan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0242" y="3135063"/>
              <a:ext cx="2390208" cy="2432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13" descr="Đồng hồ vạn năng - Nshop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9850" y="3135063"/>
              <a:ext cx="2680108" cy="24320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Rectangle 14"/>
            <p:cNvSpPr/>
            <p:nvPr/>
          </p:nvSpPr>
          <p:spPr>
            <a:xfrm>
              <a:off x="2371701" y="5567113"/>
              <a:ext cx="640752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sz="3200" b="1" i="1" u="none" strike="noStrike" kern="0" cap="none" spc="0" normalizeH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1" u="none" strike="noStrike" kern="0" cap="none" spc="0" normalizeH="0" noProof="0" dirty="0" err="1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loại</a:t>
              </a:r>
              <a:r>
                <a:rPr kumimoji="0" lang="en-US" sz="3200" b="1" i="1" u="none" strike="noStrike" kern="0" cap="none" spc="0" normalizeH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1" u="none" strike="noStrike" kern="0" cap="none" spc="0" normalizeH="0" noProof="0" dirty="0" err="1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kumimoji="0" lang="en-US" sz="3200" b="1" i="1" u="none" strike="noStrike" kern="0" cap="none" spc="0" normalizeH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1" u="none" strike="noStrike" kern="0" cap="none" spc="0" normalizeH="0" noProof="0" dirty="0" err="1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hồ</a:t>
              </a:r>
              <a:r>
                <a:rPr kumimoji="0" lang="en-US" sz="3200" b="1" i="1" u="none" strike="noStrike" kern="0" cap="none" spc="0" normalizeH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1" u="none" strike="noStrike" kern="0" cap="none" spc="0" normalizeH="0" noProof="0" dirty="0" err="1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vạn</a:t>
              </a:r>
              <a:r>
                <a:rPr kumimoji="0" lang="en-US" sz="3200" b="1" i="1" u="none" strike="noStrike" kern="0" cap="none" spc="0" normalizeH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1" u="none" strike="noStrike" kern="0" cap="none" spc="0" normalizeH="0" noProof="0" dirty="0" err="1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</a:t>
              </a:r>
              <a:r>
                <a:rPr kumimoji="0" lang="en-US" sz="3200" b="1" i="1" u="none" strike="noStrike" kern="0" cap="none" spc="0" normalizeH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( VOM )</a:t>
              </a:r>
              <a:r>
                <a:rPr kumimoji="0" lang="en-US" sz="32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05313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20267" y="91537"/>
            <a:ext cx="6942239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ĐIỆN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 - TỤ ĐIỆN – CUỘN CẢM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108" y="110482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– CHUẨN BỊ: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47020" y="1627911"/>
            <a:ext cx="927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Kiến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thức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liên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quan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19632" y="2150724"/>
            <a:ext cx="81820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a./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VOM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kern="0" dirty="0" smtClean="0">
              <a:solidFill>
                <a:srgbClr val="7030A0"/>
              </a:solidFill>
            </a:endParaRPr>
          </a:p>
        </p:txBody>
      </p:sp>
      <p:pic>
        <p:nvPicPr>
          <p:cNvPr id="17" name="Picture 16" descr="Đồng hồ vạn năng VOM: Khái quát &amp;amp; Hướng dẫn sử dụng chi tiết A-Z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0947" y="2797055"/>
            <a:ext cx="5347580" cy="4060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0006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20267" y="91537"/>
            <a:ext cx="6942239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ĐIỆN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 - TỤ ĐIỆN – CUỘN CẢM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108" y="110482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– CHUẨN BỊ: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47020" y="1627911"/>
            <a:ext cx="927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Kiến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thức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liên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quan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19632" y="2150724"/>
            <a:ext cx="81820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a./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VOM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kern="0" dirty="0" smtClean="0">
              <a:solidFill>
                <a:srgbClr val="7030A0"/>
              </a:solidFill>
            </a:endParaRPr>
          </a:p>
        </p:txBody>
      </p:sp>
      <p:pic>
        <p:nvPicPr>
          <p:cNvPr id="7" name="Picture 6" descr="Cách sử dụng cơ bản Đồng hồ vạn năng VOM - Trang Tin Tức, Công Nghệ Và Kỹ  Thuật Ô Tô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108" y="2735499"/>
            <a:ext cx="4296698" cy="412250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4906452" y="3181330"/>
            <a:ext cx="72560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0150" lvl="1" indent="-457200" defTabSz="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x10 </a:t>
            </a:r>
            <a:r>
              <a:rPr lang="en-US" alt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)</a:t>
            </a:r>
          </a:p>
          <a:p>
            <a:pPr marL="1200150" lvl="1" indent="-457200" defTabSz="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Chập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hai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que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đo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chỉnh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kim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về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0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558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20267" y="91537"/>
            <a:ext cx="6942239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ĐIỆN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 - TỤ ĐIỆN – CUỘN CẢM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108" y="110482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– CHUẨN BỊ: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47020" y="1627911"/>
            <a:ext cx="927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Kiến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thức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liên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quan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19632" y="2150724"/>
            <a:ext cx="81820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a./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VOM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kern="0" dirty="0" smtClean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35946" y="3154035"/>
            <a:ext cx="72560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0150" lvl="1" indent="-457200" defTabSz="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3200" dirty="0" err="1" smtClean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3200" dirty="0" smtClean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 smtClean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en-US" sz="3200" dirty="0" smtClean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 smtClean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 smtClean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 smtClean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 smtClean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endParaRPr lang="en-US" altLang="en-US" sz="3200" dirty="0">
              <a:solidFill>
                <a:srgbClr val="70AD47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1200150" lvl="1" indent="-457200" defTabSz="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3200" dirty="0" err="1" smtClean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Đọc</a:t>
            </a:r>
            <a:r>
              <a:rPr lang="en-US" sz="3200" dirty="0" smtClean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3200" dirty="0" err="1" smtClean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chỉ</a:t>
            </a:r>
            <a:r>
              <a:rPr lang="en-US" sz="3200" dirty="0" smtClean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3200" dirty="0" err="1" smtClean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số</a:t>
            </a:r>
            <a:r>
              <a:rPr lang="en-US" sz="3200" dirty="0" smtClean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3200" dirty="0" err="1" smtClean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trên</a:t>
            </a:r>
            <a:r>
              <a:rPr lang="en-US" sz="3200" dirty="0" smtClean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3200" dirty="0" err="1" smtClean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vạch</a:t>
            </a:r>
            <a:r>
              <a:rPr lang="en-US" sz="3200" dirty="0" smtClean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chia </a:t>
            </a:r>
            <a:r>
              <a:rPr lang="en-US" alt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)</a:t>
            </a:r>
            <a:endParaRPr lang="en-US" sz="3200" dirty="0">
              <a:solidFill>
                <a:srgbClr val="70AD47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pic>
        <p:nvPicPr>
          <p:cNvPr id="9" name="Picture 8" descr="Điện trở 470 dùng rất nhiều trong mạch điện tử với nhiều chức nă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22" y="2802048"/>
            <a:ext cx="4182043" cy="405595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935705" y="3521306"/>
            <a:ext cx="875899" cy="232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088346" y="5039703"/>
            <a:ext cx="7256054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defTabSz="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Trị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số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đo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chỉ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số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đo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X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thang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đo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765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20267" y="91537"/>
            <a:ext cx="6942239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ĐIỆN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 - TỤ ĐIỆN – CUỘN CẢM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108" y="110482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– CHUẨN BỊ: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47020" y="1627911"/>
            <a:ext cx="927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Kiến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thức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liên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quan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19632" y="2246260"/>
            <a:ext cx="94251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i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kern="0" dirty="0" smtClean="0">
              <a:solidFill>
                <a:srgbClr val="7030A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7651" y="2628892"/>
            <a:ext cx="11956029" cy="148117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marL="1200150" lvl="1" indent="-457200" defTabSz="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32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Điện</a:t>
            </a:r>
            <a:r>
              <a:rPr lang="en-US" altLang="en-US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32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trở</a:t>
            </a:r>
            <a:r>
              <a:rPr lang="en-US" altLang="en-US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32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công</a:t>
            </a:r>
            <a:r>
              <a:rPr lang="en-US" altLang="en-US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32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suất</a:t>
            </a:r>
            <a:r>
              <a:rPr lang="en-US" altLang="en-US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32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lớn</a:t>
            </a:r>
            <a:r>
              <a:rPr lang="en-US" altLang="en-US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 </a:t>
            </a:r>
            <a:r>
              <a:rPr lang="en-US" altLang="en-US" sz="32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giá</a:t>
            </a:r>
            <a:r>
              <a:rPr lang="en-US" altLang="en-US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32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trị</a:t>
            </a:r>
            <a:r>
              <a:rPr lang="en-US" altLang="en-US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32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ghi</a:t>
            </a:r>
            <a:r>
              <a:rPr lang="en-US" altLang="en-US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32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trực</a:t>
            </a:r>
            <a:r>
              <a:rPr lang="en-US" altLang="en-US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32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tiếp</a:t>
            </a:r>
            <a:r>
              <a:rPr lang="en-US" altLang="en-US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32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trên</a:t>
            </a:r>
            <a:r>
              <a:rPr lang="en-US" altLang="en-US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32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thân</a:t>
            </a:r>
            <a:r>
              <a:rPr lang="en-US" altLang="en-US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32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điện</a:t>
            </a:r>
            <a:r>
              <a:rPr lang="en-US" altLang="en-US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32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trở</a:t>
            </a:r>
            <a:endParaRPr lang="en-US" altLang="en-US" sz="32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1200150" lvl="1" indent="-457200" defTabSz="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32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Điện</a:t>
            </a:r>
            <a:r>
              <a:rPr lang="en-US" altLang="en-US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32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trở</a:t>
            </a:r>
            <a:r>
              <a:rPr lang="en-US" altLang="en-US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32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công</a:t>
            </a:r>
            <a:r>
              <a:rPr lang="en-US" altLang="en-US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32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suất</a:t>
            </a:r>
            <a:r>
              <a:rPr lang="en-US" altLang="en-US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32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nhỏ</a:t>
            </a:r>
            <a:r>
              <a:rPr lang="en-US" altLang="en-US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 </a:t>
            </a:r>
            <a:r>
              <a:rPr lang="en-US" altLang="en-US" sz="32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giá</a:t>
            </a:r>
            <a:r>
              <a:rPr lang="en-US" altLang="en-US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32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trị</a:t>
            </a:r>
            <a:r>
              <a:rPr lang="en-US" altLang="en-US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32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được</a:t>
            </a:r>
            <a:r>
              <a:rPr lang="en-US" altLang="en-US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32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thể</a:t>
            </a:r>
            <a:r>
              <a:rPr lang="en-US" altLang="en-US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32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hiện</a:t>
            </a:r>
            <a:r>
              <a:rPr lang="en-US" altLang="en-US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32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bằng</a:t>
            </a:r>
            <a:r>
              <a:rPr lang="en-US" altLang="en-US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32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các</a:t>
            </a:r>
            <a:r>
              <a:rPr lang="en-US" altLang="en-US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32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vòng</a:t>
            </a:r>
            <a:r>
              <a:rPr lang="en-US" altLang="en-US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32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màu</a:t>
            </a:r>
            <a:endParaRPr lang="en-US" altLang="en-US" sz="3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pic>
        <p:nvPicPr>
          <p:cNvPr id="14" name="Picture 13" descr="Tìm hiều về điện trở, các loại điện trở và cách đọc giá trị | | LINH KIỆN  ĐIỆN TỬ, MẠCH ĐIỆN TỬ ỨNG DỤNG, MODULE CẢM BIẾN VÀ THIẾT BỊ ĐIỆ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8932" y="4255216"/>
            <a:ext cx="6001673" cy="26027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04210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20267" y="91537"/>
            <a:ext cx="6942239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ĐIỆN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 - TỤ ĐIỆN – CUỘN CẢM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108" y="110482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– CHUẨN BỊ: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47020" y="1627911"/>
            <a:ext cx="927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Kiến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thức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liên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quan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19632" y="2246260"/>
            <a:ext cx="94251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i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b="1" i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kern="0" dirty="0" smtClean="0">
              <a:solidFill>
                <a:srgbClr val="7030A0"/>
              </a:solidFill>
            </a:endParaRPr>
          </a:p>
        </p:txBody>
      </p:sp>
      <p:pic>
        <p:nvPicPr>
          <p:cNvPr id="8" name="Picture 7" descr="Cách Đọc Trị Số Điện Trở 4 Vạch Màu , 5 Vạch Màu , Điện Trở Dán , Điện Trở  Công Suất 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6521" y="3164248"/>
            <a:ext cx="6335966" cy="34823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23899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685</TotalTime>
  <Words>805</Words>
  <Application>Microsoft Office PowerPoint</Application>
  <PresentationFormat>Custom</PresentationFormat>
  <Paragraphs>91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Facet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asus</cp:lastModifiedBy>
  <cp:revision>74</cp:revision>
  <dcterms:created xsi:type="dcterms:W3CDTF">2021-08-19T08:03:50Z</dcterms:created>
  <dcterms:modified xsi:type="dcterms:W3CDTF">2021-09-21T04:33:31Z</dcterms:modified>
</cp:coreProperties>
</file>